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7121cac0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7121cac0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7121cac0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7121cac0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7121cac0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7121cac0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7121cac0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7121cac0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fc194de3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fc194de3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7121cac0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7121cac0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c194de39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fc194de39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55c74d0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855c74d0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830bc75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830bc75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830bc75d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830bc75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830bc75d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830bc75d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830bc75d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830bc75d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830bc75d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830bc75d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b63dc5a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b63dc5a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7121cac0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7121cac0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7121cac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7121cac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11" Type="http://schemas.openxmlformats.org/officeDocument/2006/relationships/image" Target="../media/image32.png"/><Relationship Id="rId10" Type="http://schemas.openxmlformats.org/officeDocument/2006/relationships/image" Target="../media/image11.png"/><Relationship Id="rId21" Type="http://schemas.openxmlformats.org/officeDocument/2006/relationships/image" Target="../media/image23.png"/><Relationship Id="rId13" Type="http://schemas.openxmlformats.org/officeDocument/2006/relationships/image" Target="../media/image14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5" Type="http://schemas.openxmlformats.org/officeDocument/2006/relationships/image" Target="../media/image4.png"/><Relationship Id="rId14" Type="http://schemas.openxmlformats.org/officeDocument/2006/relationships/image" Target="../media/image13.png"/><Relationship Id="rId17" Type="http://schemas.openxmlformats.org/officeDocument/2006/relationships/image" Target="../media/image15.png"/><Relationship Id="rId16" Type="http://schemas.openxmlformats.org/officeDocument/2006/relationships/image" Target="../media/image16.png"/><Relationship Id="rId5" Type="http://schemas.openxmlformats.org/officeDocument/2006/relationships/image" Target="../media/image8.png"/><Relationship Id="rId19" Type="http://schemas.openxmlformats.org/officeDocument/2006/relationships/image" Target="../media/image10.png"/><Relationship Id="rId6" Type="http://schemas.openxmlformats.org/officeDocument/2006/relationships/image" Target="../media/image3.png"/><Relationship Id="rId18" Type="http://schemas.openxmlformats.org/officeDocument/2006/relationships/image" Target="../media/image27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Relationship Id="rId5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Week 1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Data Design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a Database?</a:t>
            </a:r>
            <a:endParaRPr b="1"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8520600" cy="3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database is a structured way to store </a:t>
            </a:r>
            <a:r>
              <a:rPr b="1" lang="en">
                <a:solidFill>
                  <a:schemeClr val="dk1"/>
                </a:solidFill>
              </a:rPr>
              <a:t>data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Databases are systems used</a:t>
            </a:r>
            <a:r>
              <a:rPr lang="en">
                <a:solidFill>
                  <a:schemeClr val="dk1"/>
                </a:solidFill>
              </a:rPr>
              <a:t> to </a:t>
            </a:r>
            <a:r>
              <a:rPr b="1" lang="en">
                <a:solidFill>
                  <a:schemeClr val="dk1"/>
                </a:solidFill>
              </a:rPr>
              <a:t>access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manage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update </a:t>
            </a:r>
            <a:r>
              <a:rPr lang="en">
                <a:solidFill>
                  <a:schemeClr val="dk1"/>
                </a:solidFill>
              </a:rPr>
              <a:t>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There are many types of databases, each structuring data in specific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One of the most common is the </a:t>
            </a:r>
            <a:r>
              <a:rPr b="1" lang="en">
                <a:solidFill>
                  <a:schemeClr val="dk1"/>
                </a:solidFill>
              </a:rPr>
              <a:t>relational database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Relational DBs (databases) are also the main focus of this course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Relational Databases</a:t>
            </a:r>
            <a:endParaRPr b="1"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Relational databases hold </a:t>
            </a:r>
            <a:r>
              <a:rPr b="1" lang="en">
                <a:solidFill>
                  <a:schemeClr val="dk1"/>
                </a:solidFill>
              </a:rPr>
              <a:t>tables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Tables store data in rows and columns (Just like a spreadsheet!)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Tables within a database may hold </a:t>
            </a:r>
            <a:r>
              <a:rPr lang="en">
                <a:solidFill>
                  <a:schemeClr val="dk1"/>
                </a:solidFill>
              </a:rPr>
              <a:t>related </a:t>
            </a:r>
            <a:r>
              <a:rPr lang="en">
                <a:solidFill>
                  <a:schemeClr val="dk1"/>
                </a:solidFill>
              </a:rPr>
              <a:t>data, hence why these databases are </a:t>
            </a:r>
            <a:r>
              <a:rPr b="1" lang="en">
                <a:solidFill>
                  <a:schemeClr val="dk1"/>
                </a:solidFill>
              </a:rPr>
              <a:t>relational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1981150" y="2627025"/>
            <a:ext cx="6655200" cy="237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1981150" y="2627025"/>
            <a:ext cx="2307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24F-HumberWebDev-DB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2353725" y="3061777"/>
            <a:ext cx="1658400" cy="273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Students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2353725" y="3334777"/>
            <a:ext cx="1658400" cy="10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Student_ID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Name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</a:t>
            </a:r>
            <a:r>
              <a:rPr lang="en">
                <a:solidFill>
                  <a:schemeClr val="dk1"/>
                </a:solidFill>
              </a:rPr>
              <a:t>t Name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4479550" y="3061777"/>
            <a:ext cx="1658400" cy="273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Assessments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4479550" y="3334777"/>
            <a:ext cx="1658400" cy="10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Grade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Title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Student_ID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Course_ID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6605375" y="3061777"/>
            <a:ext cx="1658400" cy="273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Courses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6605375" y="3334777"/>
            <a:ext cx="1658400" cy="10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Course_</a:t>
            </a:r>
            <a:r>
              <a:rPr lang="en">
                <a:solidFill>
                  <a:schemeClr val="dk1"/>
                </a:solidFill>
              </a:rPr>
              <a:t>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Instructor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633600" y="4540883"/>
            <a:ext cx="1350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</a:rPr>
              <a:t>Tables</a:t>
            </a:r>
            <a:endParaRPr b="1" i="1" sz="1800">
              <a:solidFill>
                <a:schemeClr val="dk1"/>
              </a:solidFill>
            </a:endParaRPr>
          </a:p>
        </p:txBody>
      </p:sp>
      <p:cxnSp>
        <p:nvCxnSpPr>
          <p:cNvPr id="160" name="Google Shape;160;p23"/>
          <p:cNvCxnSpPr>
            <a:stCxn id="159" idx="1"/>
            <a:endCxn id="154" idx="2"/>
          </p:cNvCxnSpPr>
          <p:nvPr/>
        </p:nvCxnSpPr>
        <p:spPr>
          <a:xfrm rot="10800000">
            <a:off x="3182800" y="4398233"/>
            <a:ext cx="1450800" cy="3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3"/>
          <p:cNvCxnSpPr>
            <a:stCxn id="159" idx="0"/>
            <a:endCxn id="156" idx="2"/>
          </p:cNvCxnSpPr>
          <p:nvPr/>
        </p:nvCxnSpPr>
        <p:spPr>
          <a:xfrm rot="10800000">
            <a:off x="5308750" y="4398383"/>
            <a:ext cx="0" cy="14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3"/>
          <p:cNvCxnSpPr>
            <a:stCxn id="159" idx="3"/>
            <a:endCxn id="158" idx="2"/>
          </p:cNvCxnSpPr>
          <p:nvPr/>
        </p:nvCxnSpPr>
        <p:spPr>
          <a:xfrm flipH="1" rot="10800000">
            <a:off x="5983900" y="4398233"/>
            <a:ext cx="1450800" cy="3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3"/>
          <p:cNvSpPr txBox="1"/>
          <p:nvPr/>
        </p:nvSpPr>
        <p:spPr>
          <a:xfrm>
            <a:off x="438871" y="3562387"/>
            <a:ext cx="1350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</a:rPr>
              <a:t>Database</a:t>
            </a:r>
            <a:endParaRPr b="1" i="1" sz="1800">
              <a:solidFill>
                <a:schemeClr val="dk1"/>
              </a:solidFill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1687900" y="2742525"/>
            <a:ext cx="198300" cy="2141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23"/>
          <p:cNvCxnSpPr/>
          <p:nvPr/>
        </p:nvCxnSpPr>
        <p:spPr>
          <a:xfrm>
            <a:off x="3360425" y="3522775"/>
            <a:ext cx="1168800" cy="42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66" name="Google Shape;166;p23"/>
          <p:cNvCxnSpPr/>
          <p:nvPr/>
        </p:nvCxnSpPr>
        <p:spPr>
          <a:xfrm flipH="1" rot="10800000">
            <a:off x="5473800" y="3550775"/>
            <a:ext cx="1175700" cy="62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Tables</a:t>
            </a:r>
            <a:endParaRPr b="1"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152475"/>
            <a:ext cx="85206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Tables should represent an </a:t>
            </a:r>
            <a:r>
              <a:rPr b="1" lang="en">
                <a:solidFill>
                  <a:schemeClr val="dk1"/>
                </a:solidFill>
              </a:rPr>
              <a:t>object, subject, </a:t>
            </a:r>
            <a:r>
              <a:rPr lang="en">
                <a:solidFill>
                  <a:schemeClr val="dk1"/>
                </a:solidFill>
              </a:rPr>
              <a:t>or </a:t>
            </a:r>
            <a:r>
              <a:rPr b="1" lang="en">
                <a:solidFill>
                  <a:schemeClr val="dk1"/>
                </a:solidFill>
              </a:rPr>
              <a:t>concept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Each </a:t>
            </a:r>
            <a:r>
              <a:rPr b="1" lang="en">
                <a:solidFill>
                  <a:schemeClr val="dk1"/>
                </a:solidFill>
              </a:rPr>
              <a:t>column </a:t>
            </a:r>
            <a:r>
              <a:rPr lang="en">
                <a:solidFill>
                  <a:schemeClr val="dk1"/>
                </a:solidFill>
              </a:rPr>
              <a:t>represents a</a:t>
            </a:r>
            <a:r>
              <a:rPr lang="en">
                <a:solidFill>
                  <a:schemeClr val="dk1"/>
                </a:solidFill>
              </a:rPr>
              <a:t>n </a:t>
            </a:r>
            <a:r>
              <a:rPr b="1" lang="en">
                <a:solidFill>
                  <a:schemeClr val="dk1"/>
                </a:solidFill>
              </a:rPr>
              <a:t>individual </a:t>
            </a:r>
            <a:r>
              <a:rPr lang="en">
                <a:solidFill>
                  <a:schemeClr val="dk1"/>
                </a:solidFill>
              </a:rPr>
              <a:t>data </a:t>
            </a:r>
            <a:r>
              <a:rPr b="1" lang="en">
                <a:solidFill>
                  <a:schemeClr val="dk1"/>
                </a:solidFill>
              </a:rPr>
              <a:t>property </a:t>
            </a:r>
            <a:r>
              <a:rPr lang="en">
                <a:solidFill>
                  <a:schemeClr val="dk1"/>
                </a:solidFill>
              </a:rPr>
              <a:t>of the object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Ex: a student table would have a student ID and a name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73" name="Google Shape;173;p24"/>
          <p:cNvGrpSpPr/>
          <p:nvPr/>
        </p:nvGrpSpPr>
        <p:grpSpPr>
          <a:xfrm>
            <a:off x="5929463" y="1903502"/>
            <a:ext cx="1658413" cy="1094398"/>
            <a:chOff x="7173900" y="3425877"/>
            <a:chExt cx="1658413" cy="1094398"/>
          </a:xfrm>
        </p:grpSpPr>
        <p:sp>
          <p:nvSpPr>
            <p:cNvPr id="174" name="Google Shape;174;p24"/>
            <p:cNvSpPr/>
            <p:nvPr/>
          </p:nvSpPr>
          <p:spPr>
            <a:xfrm>
              <a:off x="7173913" y="3698875"/>
              <a:ext cx="1658400" cy="821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Student_ID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First Name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Last Name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7173900" y="3425877"/>
              <a:ext cx="1658400" cy="273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Students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76" name="Google Shape;176;p24"/>
          <p:cNvPicPr preferRelativeResize="0"/>
          <p:nvPr/>
        </p:nvPicPr>
        <p:blipFill rotWithShape="1">
          <a:blip r:embed="rId3">
            <a:alphaModFix/>
          </a:blip>
          <a:srcRect b="43458" l="0" r="72810" t="0"/>
          <a:stretch/>
        </p:blipFill>
        <p:spPr>
          <a:xfrm>
            <a:off x="4256150" y="3745525"/>
            <a:ext cx="3331727" cy="11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311700" y="3023200"/>
            <a:ext cx="85206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Each </a:t>
            </a:r>
            <a:r>
              <a:rPr b="1" lang="en" sz="1800">
                <a:solidFill>
                  <a:schemeClr val="dk1"/>
                </a:solidFill>
              </a:rPr>
              <a:t>row </a:t>
            </a:r>
            <a:r>
              <a:rPr lang="en" sz="1800">
                <a:solidFill>
                  <a:schemeClr val="dk1"/>
                </a:solidFill>
              </a:rPr>
              <a:t>represents an </a:t>
            </a:r>
            <a:r>
              <a:rPr b="1" lang="en" sz="1800">
                <a:solidFill>
                  <a:schemeClr val="dk1"/>
                </a:solidFill>
              </a:rPr>
              <a:t>individual instance</a:t>
            </a:r>
            <a:r>
              <a:rPr lang="en" sz="1800">
                <a:solidFill>
                  <a:schemeClr val="dk1"/>
                </a:solidFill>
              </a:rPr>
              <a:t> of that represented </a:t>
            </a:r>
            <a:r>
              <a:rPr b="1" lang="en" sz="1800">
                <a:solidFill>
                  <a:schemeClr val="dk1"/>
                </a:solidFill>
              </a:rPr>
              <a:t>object</a:t>
            </a:r>
            <a:endParaRPr b="1"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Ex: an individual student would have an id “</a:t>
            </a:r>
            <a:r>
              <a:rPr i="1" lang="en">
                <a:solidFill>
                  <a:schemeClr val="dk1"/>
                </a:solidFill>
              </a:rPr>
              <a:t>n12345678” </a:t>
            </a:r>
            <a:r>
              <a:rPr lang="en">
                <a:solidFill>
                  <a:schemeClr val="dk1"/>
                </a:solidFill>
              </a:rPr>
              <a:t>and name </a:t>
            </a:r>
            <a:r>
              <a:rPr i="1" lang="en">
                <a:solidFill>
                  <a:schemeClr val="dk1"/>
                </a:solidFill>
              </a:rPr>
              <a:t>“George Springer”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/>
          <p:nvPr/>
        </p:nvSpPr>
        <p:spPr>
          <a:xfrm>
            <a:off x="3815300" y="1"/>
            <a:ext cx="5328900" cy="164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45025"/>
            <a:ext cx="37275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Relational Databases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</a:t>
            </a:r>
            <a:endParaRPr b="1"/>
          </a:p>
        </p:txBody>
      </p:sp>
      <p:sp>
        <p:nvSpPr>
          <p:cNvPr id="184" name="Google Shape;184;p25"/>
          <p:cNvSpPr txBox="1"/>
          <p:nvPr/>
        </p:nvSpPr>
        <p:spPr>
          <a:xfrm>
            <a:off x="3815299" y="25"/>
            <a:ext cx="2664409" cy="341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24F-HumberWebDev-DB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4113624" y="348140"/>
            <a:ext cx="1327881" cy="218591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Students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4113624" y="566731"/>
            <a:ext cx="1327881" cy="85154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Student_ID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First Name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Last Name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5815772" y="348140"/>
            <a:ext cx="1327881" cy="218591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Assessments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5815772" y="566731"/>
            <a:ext cx="1327881" cy="85154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Grade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Title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Student_ID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Course_ID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7517920" y="348140"/>
            <a:ext cx="1327881" cy="218591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Courses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7517920" y="566731"/>
            <a:ext cx="1327881" cy="85154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Course_ID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Name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Instructor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43458" l="0" r="72810" t="0"/>
          <a:stretch/>
        </p:blipFill>
        <p:spPr>
          <a:xfrm>
            <a:off x="682862" y="1974263"/>
            <a:ext cx="2705669" cy="93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439" y="3053520"/>
            <a:ext cx="3597809" cy="164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210" y="2167500"/>
            <a:ext cx="3660941" cy="5451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5"/>
          <p:cNvCxnSpPr/>
          <p:nvPr/>
        </p:nvCxnSpPr>
        <p:spPr>
          <a:xfrm>
            <a:off x="5011950" y="751575"/>
            <a:ext cx="881700" cy="35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95" name="Google Shape;195;p25"/>
          <p:cNvCxnSpPr/>
          <p:nvPr/>
        </p:nvCxnSpPr>
        <p:spPr>
          <a:xfrm flipH="1" rot="10800000">
            <a:off x="6684452" y="771723"/>
            <a:ext cx="901800" cy="51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311700" y="445025"/>
            <a:ext cx="8164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Relational Databases Summary</a:t>
            </a:r>
            <a:endParaRPr b="1"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Databases </a:t>
            </a:r>
            <a:r>
              <a:rPr lang="en">
                <a:solidFill>
                  <a:schemeClr val="dk1"/>
                </a:solidFill>
              </a:rPr>
              <a:t>hold </a:t>
            </a:r>
            <a:r>
              <a:rPr b="1" lang="en">
                <a:solidFill>
                  <a:schemeClr val="dk1"/>
                </a:solidFill>
              </a:rPr>
              <a:t>Tables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Tables </a:t>
            </a:r>
            <a:r>
              <a:rPr lang="en">
                <a:solidFill>
                  <a:schemeClr val="dk1"/>
                </a:solidFill>
              </a:rPr>
              <a:t>hold pieces of </a:t>
            </a:r>
            <a:r>
              <a:rPr b="1" lang="en">
                <a:solidFill>
                  <a:schemeClr val="dk1"/>
                </a:solidFill>
              </a:rPr>
              <a:t>Data </a:t>
            </a:r>
            <a:r>
              <a:rPr lang="en">
                <a:solidFill>
                  <a:schemeClr val="dk1"/>
                </a:solidFill>
              </a:rPr>
              <a:t>about a single </a:t>
            </a:r>
            <a:r>
              <a:rPr b="1" lang="en">
                <a:solidFill>
                  <a:schemeClr val="dk1"/>
                </a:solidFill>
              </a:rPr>
              <a:t>subject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Relational Databases</a:t>
            </a:r>
            <a:r>
              <a:rPr lang="en">
                <a:solidFill>
                  <a:schemeClr val="dk1"/>
                </a:solidFill>
              </a:rPr>
              <a:t> allow </a:t>
            </a:r>
            <a:r>
              <a:rPr b="1" lang="en">
                <a:solidFill>
                  <a:schemeClr val="dk1"/>
                </a:solidFill>
              </a:rPr>
              <a:t>Tables </a:t>
            </a:r>
            <a:r>
              <a:rPr b="1" lang="en">
                <a:solidFill>
                  <a:schemeClr val="dk1"/>
                </a:solidFill>
              </a:rPr>
              <a:t>to connect (</a:t>
            </a:r>
            <a:r>
              <a:rPr b="1" lang="en">
                <a:solidFill>
                  <a:schemeClr val="dk1"/>
                </a:solidFill>
              </a:rPr>
              <a:t>relate)</a:t>
            </a:r>
            <a:r>
              <a:rPr b="1" lang="en">
                <a:solidFill>
                  <a:schemeClr val="dk1"/>
                </a:solidFill>
              </a:rPr>
              <a:t> to each other </a:t>
            </a:r>
            <a:r>
              <a:rPr lang="en">
                <a:solidFill>
                  <a:schemeClr val="dk1"/>
                </a:solidFill>
              </a:rPr>
              <a:t>to each other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1981150" y="2627025"/>
            <a:ext cx="6655200" cy="2372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1981150" y="2627025"/>
            <a:ext cx="2307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24F-HumberWebDev-DB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2353725" y="3061777"/>
            <a:ext cx="1658400" cy="273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Students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p26"/>
          <p:cNvSpPr/>
          <p:nvPr/>
        </p:nvSpPr>
        <p:spPr>
          <a:xfrm>
            <a:off x="2353725" y="3334777"/>
            <a:ext cx="1658400" cy="10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Student_ID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Name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Last Name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4479550" y="3061777"/>
            <a:ext cx="1658400" cy="273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Assessments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4479550" y="3334777"/>
            <a:ext cx="1658400" cy="10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Grade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Title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Student_ID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Course_ID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6605375" y="3061777"/>
            <a:ext cx="1658400" cy="273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Courses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605375" y="3334777"/>
            <a:ext cx="1658400" cy="10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Course_ID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Instructor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4633600" y="4540883"/>
            <a:ext cx="1350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</a:rPr>
              <a:t>Tables</a:t>
            </a:r>
            <a:endParaRPr b="1" i="1" sz="1800">
              <a:solidFill>
                <a:schemeClr val="dk1"/>
              </a:solidFill>
            </a:endParaRPr>
          </a:p>
        </p:txBody>
      </p:sp>
      <p:cxnSp>
        <p:nvCxnSpPr>
          <p:cNvPr id="211" name="Google Shape;211;p26"/>
          <p:cNvCxnSpPr>
            <a:stCxn id="210" idx="1"/>
            <a:endCxn id="205" idx="2"/>
          </p:cNvCxnSpPr>
          <p:nvPr/>
        </p:nvCxnSpPr>
        <p:spPr>
          <a:xfrm rot="10800000">
            <a:off x="3182800" y="4398233"/>
            <a:ext cx="1450800" cy="3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6"/>
          <p:cNvCxnSpPr>
            <a:stCxn id="210" idx="0"/>
            <a:endCxn id="207" idx="2"/>
          </p:cNvCxnSpPr>
          <p:nvPr/>
        </p:nvCxnSpPr>
        <p:spPr>
          <a:xfrm rot="10800000">
            <a:off x="5308750" y="4398383"/>
            <a:ext cx="0" cy="14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6"/>
          <p:cNvCxnSpPr>
            <a:stCxn id="210" idx="3"/>
            <a:endCxn id="209" idx="2"/>
          </p:cNvCxnSpPr>
          <p:nvPr/>
        </p:nvCxnSpPr>
        <p:spPr>
          <a:xfrm flipH="1" rot="10800000">
            <a:off x="5983900" y="4398233"/>
            <a:ext cx="1450800" cy="31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6"/>
          <p:cNvSpPr txBox="1"/>
          <p:nvPr/>
        </p:nvSpPr>
        <p:spPr>
          <a:xfrm>
            <a:off x="338375" y="3562375"/>
            <a:ext cx="14508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</a:rPr>
              <a:t>Database</a:t>
            </a:r>
            <a:endParaRPr b="1" i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1"/>
                </a:solidFill>
              </a:rPr>
              <a:t>(Relational)</a:t>
            </a:r>
            <a:endParaRPr b="1" i="1" sz="1800">
              <a:solidFill>
                <a:schemeClr val="dk1"/>
              </a:solidFill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1687900" y="2742525"/>
            <a:ext cx="198300" cy="2141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26"/>
          <p:cNvCxnSpPr/>
          <p:nvPr/>
        </p:nvCxnSpPr>
        <p:spPr>
          <a:xfrm>
            <a:off x="3360425" y="3522775"/>
            <a:ext cx="1168800" cy="42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17" name="Google Shape;217;p26"/>
          <p:cNvCxnSpPr/>
          <p:nvPr/>
        </p:nvCxnSpPr>
        <p:spPr>
          <a:xfrm flipH="1" rot="10800000">
            <a:off x="5473800" y="3550775"/>
            <a:ext cx="1175700" cy="62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18" name="Google Shape;218;p26"/>
          <p:cNvSpPr txBox="1"/>
          <p:nvPr/>
        </p:nvSpPr>
        <p:spPr>
          <a:xfrm>
            <a:off x="4479550" y="2661000"/>
            <a:ext cx="1658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dk1"/>
                </a:solidFill>
              </a:rPr>
              <a:t>Data Subjects</a:t>
            </a:r>
            <a:endParaRPr b="1" i="1" sz="1500">
              <a:solidFill>
                <a:schemeClr val="dk1"/>
              </a:solidFill>
            </a:endParaRPr>
          </a:p>
        </p:txBody>
      </p:sp>
      <p:cxnSp>
        <p:nvCxnSpPr>
          <p:cNvPr id="219" name="Google Shape;219;p26"/>
          <p:cNvCxnSpPr>
            <a:stCxn id="218" idx="1"/>
          </p:cNvCxnSpPr>
          <p:nvPr/>
        </p:nvCxnSpPr>
        <p:spPr>
          <a:xfrm flipH="1">
            <a:off x="3627850" y="2791500"/>
            <a:ext cx="851700" cy="4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6"/>
          <p:cNvCxnSpPr>
            <a:stCxn id="218" idx="2"/>
          </p:cNvCxnSpPr>
          <p:nvPr/>
        </p:nvCxnSpPr>
        <p:spPr>
          <a:xfrm>
            <a:off x="5308750" y="2922000"/>
            <a:ext cx="3900" cy="19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6"/>
          <p:cNvCxnSpPr>
            <a:stCxn id="218" idx="3"/>
          </p:cNvCxnSpPr>
          <p:nvPr/>
        </p:nvCxnSpPr>
        <p:spPr>
          <a:xfrm>
            <a:off x="6137950" y="2791500"/>
            <a:ext cx="881700" cy="4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6"/>
          <p:cNvSpPr txBox="1"/>
          <p:nvPr/>
        </p:nvSpPr>
        <p:spPr>
          <a:xfrm rot="1220227">
            <a:off x="3475311" y="3474164"/>
            <a:ext cx="725953" cy="22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Link between tables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3" name="Google Shape;223;p26"/>
          <p:cNvSpPr txBox="1"/>
          <p:nvPr/>
        </p:nvSpPr>
        <p:spPr>
          <a:xfrm rot="-1665711">
            <a:off x="5922906" y="3506984"/>
            <a:ext cx="725852" cy="2238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Link between tables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Designing Databases (Ex. Social Media)</a:t>
            </a:r>
            <a:endParaRPr b="1"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311700" y="1152475"/>
            <a:ext cx="85206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data do we need to show the user?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can we organize the data?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data relates to a single object, subject, or context?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data is connected?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Week 1 Terminology</a:t>
            </a:r>
            <a:endParaRPr b="1"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311700" y="1152475"/>
            <a:ext cx="8520600" cy="3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Data: </a:t>
            </a:r>
            <a:r>
              <a:rPr lang="en">
                <a:solidFill>
                  <a:schemeClr val="dk1"/>
                </a:solidFill>
              </a:rPr>
              <a:t>a collection of information for reference or analysis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Datum:</a:t>
            </a:r>
            <a:r>
              <a:rPr lang="en">
                <a:solidFill>
                  <a:schemeClr val="dk1"/>
                </a:solidFill>
              </a:rPr>
              <a:t> An individual data value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Datum is the singular form of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Database (DB): </a:t>
            </a:r>
            <a:r>
              <a:rPr lang="en">
                <a:solidFill>
                  <a:schemeClr val="dk1"/>
                </a:solidFill>
              </a:rPr>
              <a:t>Organized collection of structured information (data)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DB</a:t>
            </a:r>
            <a:r>
              <a:rPr lang="en">
                <a:solidFill>
                  <a:schemeClr val="dk1"/>
                </a:solidFill>
              </a:rPr>
              <a:t> is an acronym from the original "data base", this acronym is common in com-sci field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Relational Database: </a:t>
            </a:r>
            <a:r>
              <a:rPr lang="en">
                <a:solidFill>
                  <a:schemeClr val="dk1"/>
                </a:solidFill>
              </a:rPr>
              <a:t>Organized collection data of one or more tables. Tables are related through shared fields.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Tables: </a:t>
            </a:r>
            <a:r>
              <a:rPr lang="en">
                <a:solidFill>
                  <a:schemeClr val="dk1"/>
                </a:solidFill>
              </a:rPr>
              <a:t>Data stored in columns and rows. Spreadsheets are an example of a table, but a spreadsheet is NOT a database.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Tables should represent a single subject that may have multiple properties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Columns: </a:t>
            </a:r>
            <a:r>
              <a:rPr lang="en">
                <a:solidFill>
                  <a:schemeClr val="dk1"/>
                </a:solidFill>
              </a:rPr>
              <a:t>1 property of the subject stored in a table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Rows: </a:t>
            </a:r>
            <a:r>
              <a:rPr lang="en">
                <a:solidFill>
                  <a:schemeClr val="dk1"/>
                </a:solidFill>
              </a:rPr>
              <a:t>1 instance of the subject stored in a table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Next Week</a:t>
            </a:r>
            <a:endParaRPr b="1"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311700" y="1152475"/>
            <a:ext cx="85206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Introduction to SQL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Accessing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Lab 2 (5%)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025" y="829950"/>
            <a:ext cx="4031691" cy="271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30268" l="0" r="0" t="30924"/>
          <a:stretch/>
        </p:blipFill>
        <p:spPr>
          <a:xfrm>
            <a:off x="1197025" y="3644364"/>
            <a:ext cx="4031690" cy="108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2812" y="847864"/>
            <a:ext cx="1422187" cy="11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6">
            <a:alphaModFix/>
          </a:blip>
          <a:srcRect b="0" l="11276" r="0" t="11964"/>
          <a:stretch/>
        </p:blipFill>
        <p:spPr>
          <a:xfrm>
            <a:off x="6685218" y="1727563"/>
            <a:ext cx="1261781" cy="120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7">
            <a:alphaModFix/>
          </a:blip>
          <a:srcRect b="13230" l="28518" r="27761" t="13669"/>
          <a:stretch/>
        </p:blipFill>
        <p:spPr>
          <a:xfrm>
            <a:off x="5471717" y="2457069"/>
            <a:ext cx="1383282" cy="125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8">
            <a:alphaModFix/>
          </a:blip>
          <a:srcRect b="23294" l="26847" r="25911" t="22831"/>
          <a:stretch/>
        </p:blipFill>
        <p:spPr>
          <a:xfrm>
            <a:off x="6629138" y="3462459"/>
            <a:ext cx="1205665" cy="132564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354050" y="142975"/>
            <a:ext cx="6435900" cy="63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n" sz="3265">
                <a:solidFill>
                  <a:schemeClr val="dk1"/>
                </a:solidFill>
              </a:rPr>
              <a:t>Matthew Bebis</a:t>
            </a:r>
            <a:endParaRPr b="1" sz="32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16375" l="24462" r="22942" t="19178"/>
          <a:stretch/>
        </p:blipFill>
        <p:spPr>
          <a:xfrm>
            <a:off x="3726705" y="336821"/>
            <a:ext cx="2415826" cy="197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228" y="166192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0199" y="-34987"/>
            <a:ext cx="2286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b="0" l="24187" r="24490" t="0"/>
          <a:stretch/>
        </p:blipFill>
        <p:spPr>
          <a:xfrm>
            <a:off x="589262" y="544312"/>
            <a:ext cx="2291866" cy="234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9576" y="1330000"/>
            <a:ext cx="1912176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7752" y="-1"/>
            <a:ext cx="2415822" cy="19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501" y="1878713"/>
            <a:ext cx="1212757" cy="196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8051" y="3178615"/>
            <a:ext cx="1212757" cy="181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8925" y="2167885"/>
            <a:ext cx="1217325" cy="182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91776" y="3077353"/>
            <a:ext cx="1212757" cy="185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20389" y="2430477"/>
            <a:ext cx="1217325" cy="190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318452" y="3111801"/>
            <a:ext cx="1212758" cy="19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49636" y="2474777"/>
            <a:ext cx="1212757" cy="181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59249" y="3152314"/>
            <a:ext cx="1212757" cy="187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63338" y="2519079"/>
            <a:ext cx="1217325" cy="191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87350" y="141900"/>
            <a:ext cx="1944476" cy="109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231833" y="236225"/>
            <a:ext cx="1093766" cy="109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574771" y="4022300"/>
            <a:ext cx="892074" cy="89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049327" y="4069950"/>
            <a:ext cx="1385499" cy="79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0" l="17810" r="10458" t="26562"/>
          <a:stretch/>
        </p:blipFill>
        <p:spPr>
          <a:xfrm>
            <a:off x="5954112" y="996128"/>
            <a:ext cx="2631598" cy="35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937" y="996125"/>
            <a:ext cx="2694177" cy="35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 b="0" l="18440" r="0" t="18666"/>
          <a:stretch/>
        </p:blipFill>
        <p:spPr>
          <a:xfrm>
            <a:off x="558288" y="996116"/>
            <a:ext cx="2701649" cy="35922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1354050" y="247050"/>
            <a:ext cx="64359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n" sz="3265">
                <a:solidFill>
                  <a:schemeClr val="dk1"/>
                </a:solidFill>
              </a:rPr>
              <a:t>Chewbacca</a:t>
            </a:r>
            <a:endParaRPr b="1" sz="326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 Expectations</a:t>
            </a:r>
            <a:endParaRPr b="1"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questions if you are confused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Try not to distract your classmates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During lessons, use technology only for legitimate class activities (note-taking, assigned tasks)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Participate when asked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Instructor Expectations</a:t>
            </a:r>
            <a:endParaRPr b="1"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do you expect from me?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Week</a:t>
            </a:r>
            <a:endParaRPr b="1"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15247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Introduction to </a:t>
            </a:r>
            <a:r>
              <a:rPr lang="en">
                <a:solidFill>
                  <a:schemeClr val="dk1"/>
                </a:solidFill>
              </a:rPr>
              <a:t>Data Design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Lab 1 (5%)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Need for Data Design</a:t>
            </a:r>
            <a:endParaRPr b="1"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8520600" cy="13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To u</a:t>
            </a:r>
            <a:r>
              <a:rPr lang="en">
                <a:solidFill>
                  <a:schemeClr val="dk1"/>
                </a:solidFill>
              </a:rPr>
              <a:t>nderstand </a:t>
            </a:r>
            <a:r>
              <a:rPr b="1" lang="en">
                <a:solidFill>
                  <a:schemeClr val="dk1"/>
                </a:solidFill>
              </a:rPr>
              <a:t>what and why</a:t>
            </a:r>
            <a:r>
              <a:rPr lang="en">
                <a:solidFill>
                  <a:schemeClr val="dk1"/>
                </a:solidFill>
              </a:rPr>
              <a:t> we want to create software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To build a movie website, information above movies should be defined first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b="1" lang="en">
                <a:solidFill>
                  <a:schemeClr val="dk1"/>
                </a:solidFill>
              </a:rPr>
              <a:t>defining data</a:t>
            </a:r>
            <a:r>
              <a:rPr lang="en">
                <a:solidFill>
                  <a:schemeClr val="dk1"/>
                </a:solidFill>
              </a:rPr>
              <a:t> needed first, we gain the ability </a:t>
            </a:r>
            <a:r>
              <a:rPr b="1" lang="en">
                <a:solidFill>
                  <a:schemeClr val="dk1"/>
                </a:solidFill>
              </a:rPr>
              <a:t>to make future decisions </a:t>
            </a:r>
            <a:r>
              <a:rPr lang="en">
                <a:solidFill>
                  <a:schemeClr val="dk1"/>
                </a:solidFill>
              </a:rPr>
              <a:t>about how to build/design our software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458675" y="2602350"/>
            <a:ext cx="1257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58675" y="3395075"/>
            <a:ext cx="1558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Information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458675" y="4187800"/>
            <a:ext cx="1558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Knowledge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836275" y="26025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4164390000</a:t>
            </a:r>
            <a:endParaRPr sz="1800"/>
          </a:p>
        </p:txBody>
      </p:sp>
      <p:sp>
        <p:nvSpPr>
          <p:cNvPr id="126" name="Google Shape;126;p20"/>
          <p:cNvSpPr txBox="1"/>
          <p:nvPr/>
        </p:nvSpPr>
        <p:spPr>
          <a:xfrm>
            <a:off x="4836275" y="33952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416-439-0000</a:t>
            </a:r>
            <a:endParaRPr sz="1800"/>
          </a:p>
        </p:txBody>
      </p:sp>
      <p:pic>
        <p:nvPicPr>
          <p:cNvPr descr="A screen capture of the Pizza Nova website showing 4164390000 in the context of making future decisions." id="127" name="Google Shape;127;p20" title="Image context description."/>
          <p:cNvPicPr preferRelativeResize="0"/>
          <p:nvPr/>
        </p:nvPicPr>
        <p:blipFill rotWithShape="1">
          <a:blip r:embed="rId3">
            <a:alphaModFix/>
          </a:blip>
          <a:srcRect b="77414" l="0" r="33337" t="0"/>
          <a:stretch/>
        </p:blipFill>
        <p:spPr>
          <a:xfrm>
            <a:off x="4836275" y="4095922"/>
            <a:ext cx="3799849" cy="6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568225" y="3064275"/>
            <a:ext cx="98100" cy="34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568225" y="3847375"/>
            <a:ext cx="98100" cy="34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2016875" y="2602350"/>
            <a:ext cx="21327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Raw values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2016875" y="3395075"/>
            <a:ext cx="2643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Data with context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2016875" y="4187800"/>
            <a:ext cx="2819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Ability to make decisions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Data?</a:t>
            </a:r>
            <a:endParaRPr b="1"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is a collection of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 individual piece of information is a ‘datum’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Datum is the singular form of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Every application utilizes data in some way and that data usually needs to be stored somewhere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Databases </a:t>
            </a:r>
            <a:r>
              <a:rPr lang="en">
                <a:solidFill>
                  <a:schemeClr val="dk1"/>
                </a:solidFill>
              </a:rPr>
              <a:t>are the solution for storing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